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9" r:id="rId1"/>
  </p:sldMasterIdLst>
  <p:sldIdLst>
    <p:sldId id="256" r:id="rId2"/>
    <p:sldId id="263" r:id="rId3"/>
    <p:sldId id="257" r:id="rId4"/>
    <p:sldId id="258" r:id="rId5"/>
    <p:sldId id="261" r:id="rId6"/>
    <p:sldId id="262" r:id="rId7"/>
    <p:sldId id="264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54"/>
    <p:restoredTop sz="94678"/>
  </p:normalViewPr>
  <p:slideViewPr>
    <p:cSldViewPr snapToGrid="0" snapToObjects="1">
      <p:cViewPr varScale="1">
        <p:scale>
          <a:sx n="99" d="100"/>
          <a:sy n="99" d="100"/>
        </p:scale>
        <p:origin x="20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enfujii/Desktop/HW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enfujii/Desktop/HW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Customer</a:t>
            </a:r>
            <a:r>
              <a:rPr lang="en-US" b="1" baseline="0"/>
              <a:t> Satisfaction per Airline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Sheet1!$AC$14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Sheet1!$AB$15:$AB$20</c:f>
              <c:strCache>
                <c:ptCount val="6"/>
                <c:pt idx="0">
                  <c:v>American</c:v>
                </c:pt>
                <c:pt idx="1">
                  <c:v>Delta</c:v>
                </c:pt>
                <c:pt idx="2">
                  <c:v>Southwest</c:v>
                </c:pt>
                <c:pt idx="3">
                  <c:v>United</c:v>
                </c:pt>
                <c:pt idx="4">
                  <c:v>US Airways</c:v>
                </c:pt>
                <c:pt idx="5">
                  <c:v>Virgin America</c:v>
                </c:pt>
              </c:strCache>
            </c:strRef>
          </c:cat>
          <c:val>
            <c:numRef>
              <c:f>Sheet1!$AC$15:$AC$20</c:f>
              <c:numCache>
                <c:formatCode>General</c:formatCode>
                <c:ptCount val="6"/>
                <c:pt idx="0">
                  <c:v>1960</c:v>
                </c:pt>
                <c:pt idx="1">
                  <c:v>955</c:v>
                </c:pt>
                <c:pt idx="2">
                  <c:v>1186</c:v>
                </c:pt>
                <c:pt idx="3">
                  <c:v>2633</c:v>
                </c:pt>
                <c:pt idx="4">
                  <c:v>2263</c:v>
                </c:pt>
                <c:pt idx="5">
                  <c:v>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67-6C41-A78F-ED24B103E86F}"/>
            </c:ext>
          </c:extLst>
        </c:ser>
        <c:ser>
          <c:idx val="1"/>
          <c:order val="1"/>
          <c:tx>
            <c:strRef>
              <c:f>Sheet1!$AD$14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Sheet1!$AB$15:$AB$20</c:f>
              <c:strCache>
                <c:ptCount val="6"/>
                <c:pt idx="0">
                  <c:v>American</c:v>
                </c:pt>
                <c:pt idx="1">
                  <c:v>Delta</c:v>
                </c:pt>
                <c:pt idx="2">
                  <c:v>Southwest</c:v>
                </c:pt>
                <c:pt idx="3">
                  <c:v>United</c:v>
                </c:pt>
                <c:pt idx="4">
                  <c:v>US Airways</c:v>
                </c:pt>
                <c:pt idx="5">
                  <c:v>Virgin America</c:v>
                </c:pt>
              </c:strCache>
            </c:strRef>
          </c:cat>
          <c:val>
            <c:numRef>
              <c:f>Sheet1!$AD$15:$AD$20</c:f>
              <c:numCache>
                <c:formatCode>General</c:formatCode>
                <c:ptCount val="6"/>
                <c:pt idx="0">
                  <c:v>463</c:v>
                </c:pt>
                <c:pt idx="1">
                  <c:v>723</c:v>
                </c:pt>
                <c:pt idx="2">
                  <c:v>664</c:v>
                </c:pt>
                <c:pt idx="3">
                  <c:v>697</c:v>
                </c:pt>
                <c:pt idx="4">
                  <c:v>381</c:v>
                </c:pt>
                <c:pt idx="5">
                  <c:v>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67-6C41-A78F-ED24B103E86F}"/>
            </c:ext>
          </c:extLst>
        </c:ser>
        <c:ser>
          <c:idx val="2"/>
          <c:order val="2"/>
          <c:tx>
            <c:strRef>
              <c:f>Sheet1!$AE$14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Sheet1!$AB$15:$AB$20</c:f>
              <c:strCache>
                <c:ptCount val="6"/>
                <c:pt idx="0">
                  <c:v>American</c:v>
                </c:pt>
                <c:pt idx="1">
                  <c:v>Delta</c:v>
                </c:pt>
                <c:pt idx="2">
                  <c:v>Southwest</c:v>
                </c:pt>
                <c:pt idx="3">
                  <c:v>United</c:v>
                </c:pt>
                <c:pt idx="4">
                  <c:v>US Airways</c:v>
                </c:pt>
                <c:pt idx="5">
                  <c:v>Virgin America</c:v>
                </c:pt>
              </c:strCache>
            </c:strRef>
          </c:cat>
          <c:val>
            <c:numRef>
              <c:f>Sheet1!$AE$15:$AE$20</c:f>
              <c:numCache>
                <c:formatCode>General</c:formatCode>
                <c:ptCount val="6"/>
                <c:pt idx="0">
                  <c:v>336</c:v>
                </c:pt>
                <c:pt idx="1">
                  <c:v>544</c:v>
                </c:pt>
                <c:pt idx="2">
                  <c:v>570</c:v>
                </c:pt>
                <c:pt idx="3">
                  <c:v>492</c:v>
                </c:pt>
                <c:pt idx="4">
                  <c:v>269</c:v>
                </c:pt>
                <c:pt idx="5">
                  <c:v>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67-6C41-A78F-ED24B103E8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1036431"/>
        <c:axId val="551038079"/>
      </c:barChart>
      <c:catAx>
        <c:axId val="5510364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1"/>
                  <a:t>Airline</a:t>
                </a:r>
              </a:p>
            </c:rich>
          </c:tx>
          <c:layout>
            <c:manualLayout>
              <c:xMode val="edge"/>
              <c:yMode val="edge"/>
              <c:x val="0.43163079052153003"/>
              <c:y val="0.836156287461211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038079"/>
        <c:crosses val="autoZero"/>
        <c:auto val="1"/>
        <c:lblAlgn val="ctr"/>
        <c:lblOffset val="100"/>
        <c:noMultiLvlLbl val="0"/>
      </c:catAx>
      <c:valAx>
        <c:axId val="551038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Number</a:t>
                </a:r>
                <a:r>
                  <a:rPr lang="en-US" b="1" baseline="0"/>
                  <a:t> of Tweets</a:t>
                </a:r>
                <a:endParaRPr lang="en-US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036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71416037874163"/>
          <c:y val="0.16270719635453518"/>
          <c:w val="0.41480601748026352"/>
          <c:h val="5.82737002434281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50000"/>
          <a:lumOff val="50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Total Tweets Per Airline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Sheet1!$AC$22</c:f>
              <c:strCache>
                <c:ptCount val="1"/>
                <c:pt idx="0">
                  <c:v>Total Tweets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Sheet1!$AB$23:$AB$28</c:f>
              <c:strCache>
                <c:ptCount val="6"/>
                <c:pt idx="0">
                  <c:v>American</c:v>
                </c:pt>
                <c:pt idx="1">
                  <c:v>Delta</c:v>
                </c:pt>
                <c:pt idx="2">
                  <c:v>Southwest</c:v>
                </c:pt>
                <c:pt idx="3">
                  <c:v>United</c:v>
                </c:pt>
                <c:pt idx="4">
                  <c:v>US Airways</c:v>
                </c:pt>
                <c:pt idx="5">
                  <c:v>Virgin America</c:v>
                </c:pt>
              </c:strCache>
            </c:strRef>
          </c:cat>
          <c:val>
            <c:numRef>
              <c:f>Sheet1!$AC$23:$AC$28</c:f>
              <c:numCache>
                <c:formatCode>General</c:formatCode>
                <c:ptCount val="6"/>
                <c:pt idx="0">
                  <c:v>2759</c:v>
                </c:pt>
                <c:pt idx="1">
                  <c:v>2222</c:v>
                </c:pt>
                <c:pt idx="2">
                  <c:v>2420</c:v>
                </c:pt>
                <c:pt idx="3">
                  <c:v>3822</c:v>
                </c:pt>
                <c:pt idx="4">
                  <c:v>2913</c:v>
                </c:pt>
                <c:pt idx="5">
                  <c:v>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B6-C543-938A-722BEB5FE99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51287279"/>
        <c:axId val="551288927"/>
      </c:barChart>
      <c:catAx>
        <c:axId val="5512872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1"/>
                  <a:t>Airline</a:t>
                </a:r>
              </a:p>
            </c:rich>
          </c:tx>
          <c:layout>
            <c:manualLayout>
              <c:xMode val="edge"/>
              <c:yMode val="edge"/>
              <c:x val="0.43386653589361279"/>
              <c:y val="0.825278147329571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288927"/>
        <c:crosses val="autoZero"/>
        <c:auto val="1"/>
        <c:lblAlgn val="ctr"/>
        <c:lblOffset val="100"/>
        <c:noMultiLvlLbl val="0"/>
      </c:catAx>
      <c:valAx>
        <c:axId val="551288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1"/>
                  <a:t>Number</a:t>
                </a:r>
                <a:r>
                  <a:rPr lang="en-US" sz="1100" b="1" baseline="0"/>
                  <a:t> of Tweets</a:t>
                </a:r>
                <a:endParaRPr lang="en-US" sz="11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287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50000"/>
          <a:lumOff val="50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651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616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1923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528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93239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386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87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297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73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00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3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4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19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2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76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11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683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B6A14F7-CC83-4722-B948-C77EF5228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3"/>
            <a:ext cx="12192001" cy="6858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FD1CAA3-F07B-4451-A14C-176BCB1FC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5642" y="5006"/>
            <a:ext cx="6576358" cy="6852994"/>
          </a:xfrm>
          <a:custGeom>
            <a:avLst/>
            <a:gdLst>
              <a:gd name="connsiteX0" fmla="*/ 354282 w 6576358"/>
              <a:gd name="connsiteY0" fmla="*/ 0 h 6852994"/>
              <a:gd name="connsiteX1" fmla="*/ 4629134 w 6576358"/>
              <a:gd name="connsiteY1" fmla="*/ 0 h 6852994"/>
              <a:gd name="connsiteX2" fmla="*/ 6401647 w 6576358"/>
              <a:gd name="connsiteY2" fmla="*/ 0 h 6852994"/>
              <a:gd name="connsiteX3" fmla="*/ 6576358 w 6576358"/>
              <a:gd name="connsiteY3" fmla="*/ 0 h 6852994"/>
              <a:gd name="connsiteX4" fmla="*/ 6576358 w 6576358"/>
              <a:gd name="connsiteY4" fmla="*/ 6852994 h 6852994"/>
              <a:gd name="connsiteX5" fmla="*/ 6401647 w 6576358"/>
              <a:gd name="connsiteY5" fmla="*/ 6852994 h 6852994"/>
              <a:gd name="connsiteX6" fmla="*/ 4629134 w 6576358"/>
              <a:gd name="connsiteY6" fmla="*/ 6852994 h 6852994"/>
              <a:gd name="connsiteX7" fmla="*/ 0 w 6576358"/>
              <a:gd name="connsiteY7" fmla="*/ 6852994 h 6852994"/>
              <a:gd name="connsiteX8" fmla="*/ 0 w 6576358"/>
              <a:gd name="connsiteY8" fmla="*/ 6852993 h 6852994"/>
              <a:gd name="connsiteX9" fmla="*/ 3528116 w 6576358"/>
              <a:gd name="connsiteY9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6358" h="6852994">
                <a:moveTo>
                  <a:pt x="354282" y="0"/>
                </a:moveTo>
                <a:lnTo>
                  <a:pt x="4629134" y="0"/>
                </a:lnTo>
                <a:lnTo>
                  <a:pt x="6401647" y="0"/>
                </a:lnTo>
                <a:lnTo>
                  <a:pt x="6576358" y="0"/>
                </a:lnTo>
                <a:lnTo>
                  <a:pt x="6576358" y="6852994"/>
                </a:lnTo>
                <a:lnTo>
                  <a:pt x="6401647" y="6852994"/>
                </a:lnTo>
                <a:lnTo>
                  <a:pt x="4629134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EAD0B7-01BE-1148-BD82-6DCE9DC818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7614" r="7405"/>
          <a:stretch/>
        </p:blipFill>
        <p:spPr>
          <a:xfrm>
            <a:off x="-3" y="27"/>
            <a:ext cx="9141744" cy="6858000"/>
          </a:xfrm>
          <a:custGeom>
            <a:avLst/>
            <a:gdLst/>
            <a:ahLst/>
            <a:cxnLst/>
            <a:rect l="l" t="t" r="r" b="b"/>
            <a:pathLst>
              <a:path w="9141744" h="6858000">
                <a:moveTo>
                  <a:pt x="0" y="0"/>
                </a:moveTo>
                <a:lnTo>
                  <a:pt x="5969936" y="0"/>
                </a:lnTo>
                <a:lnTo>
                  <a:pt x="9141744" y="6848619"/>
                </a:lnTo>
                <a:lnTo>
                  <a:pt x="9141744" y="6852966"/>
                </a:lnTo>
                <a:lnTo>
                  <a:pt x="5615641" y="6852966"/>
                </a:lnTo>
                <a:lnTo>
                  <a:pt x="5615641" y="6852967"/>
                </a:lnTo>
                <a:lnTo>
                  <a:pt x="9141744" y="6852967"/>
                </a:lnTo>
                <a:lnTo>
                  <a:pt x="914174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BC472-0A52-BC4B-8F72-E168B3343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455" y="2404534"/>
            <a:ext cx="5946250" cy="16463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1"/>
                </a:solidFill>
              </a:rPr>
              <a:t>Twitter Airline Sentiment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53C02-7E56-714C-B4D3-82CAFCF263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8059" y="4257770"/>
            <a:ext cx="5161646" cy="109689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Ben </a:t>
            </a:r>
            <a:r>
              <a:rPr lang="en-US" b="1" dirty="0" err="1">
                <a:solidFill>
                  <a:schemeClr val="tx1"/>
                </a:solidFill>
              </a:rPr>
              <a:t>Fujii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30" name="Picture 6" descr="Who Made That Twitter Bird? - The New York Times">
            <a:extLst>
              <a:ext uri="{FF2B5EF4-FFF2-40B4-BE49-F238E27FC236}">
                <a16:creationId xmlns:a16="http://schemas.microsoft.com/office/drawing/2014/main" id="{73943BA1-EEE5-D04D-9AAD-0B78B18C1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0" r="19242" b="1"/>
          <a:stretch/>
        </p:blipFill>
        <p:spPr bwMode="auto">
          <a:xfrm>
            <a:off x="5790356" y="0"/>
            <a:ext cx="6406323" cy="6858000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 descr="Airport Technology and IT Solutions | Amadeus">
            <a:extLst>
              <a:ext uri="{FF2B5EF4-FFF2-40B4-BE49-F238E27FC236}">
                <a16:creationId xmlns:a16="http://schemas.microsoft.com/office/drawing/2014/main" id="{7AC3B430-6C39-124C-86A8-04FF070D0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671638" cy="167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0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A6C5F-D58E-9A42-AA59-E6912336E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FDB0A-50A0-3C48-BEEC-39BF6B677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40" y="1011534"/>
            <a:ext cx="5511296" cy="5545667"/>
          </a:xfrm>
        </p:spPr>
        <p:txBody>
          <a:bodyPr anchor="ctr">
            <a:normAutofit fontScale="92500"/>
          </a:bodyPr>
          <a:lstStyle/>
          <a:p>
            <a:pPr>
              <a:lnSpc>
                <a:spcPct val="210000"/>
              </a:lnSpc>
            </a:pPr>
            <a:r>
              <a:rPr lang="en-US" dirty="0">
                <a:solidFill>
                  <a:srgbClr val="FFFFFF"/>
                </a:solidFill>
              </a:rPr>
              <a:t>Dataset</a:t>
            </a:r>
          </a:p>
          <a:p>
            <a:pPr lvl="1">
              <a:lnSpc>
                <a:spcPct val="210000"/>
              </a:lnSpc>
            </a:pPr>
            <a:r>
              <a:rPr lang="en-US" dirty="0">
                <a:solidFill>
                  <a:srgbClr val="FFFFFF"/>
                </a:solidFill>
              </a:rPr>
              <a:t>“Twitter US Airline Sentiment” from </a:t>
            </a:r>
            <a:r>
              <a:rPr lang="en-US" dirty="0" err="1">
                <a:solidFill>
                  <a:srgbClr val="FFFFFF"/>
                </a:solidFill>
              </a:rPr>
              <a:t>Kaggle.com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lnSpc>
                <a:spcPct val="210000"/>
              </a:lnSpc>
            </a:pPr>
            <a:r>
              <a:rPr lang="en-US" dirty="0">
                <a:solidFill>
                  <a:srgbClr val="FFFFFF"/>
                </a:solidFill>
              </a:rPr>
              <a:t>Cleaned out irrelevant or unexplained columns</a:t>
            </a:r>
          </a:p>
          <a:p>
            <a:pPr lvl="1">
              <a:lnSpc>
                <a:spcPct val="210000"/>
              </a:lnSpc>
            </a:pPr>
            <a:r>
              <a:rPr lang="en-US" dirty="0">
                <a:solidFill>
                  <a:srgbClr val="FFFFFF"/>
                </a:solidFill>
              </a:rPr>
              <a:t>Dummy variables were used for predictive analysis/regression modeling</a:t>
            </a:r>
          </a:p>
          <a:p>
            <a:pPr>
              <a:lnSpc>
                <a:spcPct val="210000"/>
              </a:lnSpc>
            </a:pPr>
            <a:r>
              <a:rPr lang="en-US" dirty="0">
                <a:solidFill>
                  <a:srgbClr val="FFFFFF"/>
                </a:solidFill>
              </a:rPr>
              <a:t>All work done within Microsoft Excel using pivot tables, data visualization, and regression analysis</a:t>
            </a:r>
          </a:p>
          <a:p>
            <a:pPr>
              <a:lnSpc>
                <a:spcPct val="210000"/>
              </a:lnSpc>
            </a:pPr>
            <a:r>
              <a:rPr lang="en-US" dirty="0">
                <a:solidFill>
                  <a:srgbClr val="FFFFFF"/>
                </a:solidFill>
              </a:rPr>
              <a:t>Was unable to create bar graphs on Excel due to the negative coefficients blocking the labels</a:t>
            </a:r>
          </a:p>
          <a:p>
            <a:pPr>
              <a:lnSpc>
                <a:spcPct val="21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21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677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5AB9-F507-5543-8C33-230C6792F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Breakdown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10093-05B8-7645-8324-896419C75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2436"/>
            <a:ext cx="8596668" cy="502919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/>
              <a:t>Originally 15 Columns and 14,640 Rows</a:t>
            </a:r>
          </a:p>
          <a:p>
            <a:pPr>
              <a:lnSpc>
                <a:spcPct val="150000"/>
              </a:lnSpc>
            </a:pPr>
            <a:r>
              <a:rPr lang="en-US" sz="2000"/>
              <a:t>Relevant Variable Breakdown:</a:t>
            </a:r>
          </a:p>
          <a:p>
            <a:pPr lvl="1">
              <a:lnSpc>
                <a:spcPct val="150000"/>
              </a:lnSpc>
            </a:pPr>
            <a:r>
              <a:rPr lang="en-US" sz="1800"/>
              <a:t>airline_sentiment = attitude/perspective of the tweet, either positive, neutral, or negative</a:t>
            </a:r>
          </a:p>
          <a:p>
            <a:pPr lvl="1">
              <a:lnSpc>
                <a:spcPct val="150000"/>
              </a:lnSpc>
            </a:pPr>
            <a:r>
              <a:rPr lang="en-US" sz="1800"/>
              <a:t>negativereason = reasoning for negative sentiment</a:t>
            </a:r>
          </a:p>
          <a:p>
            <a:pPr lvl="1">
              <a:lnSpc>
                <a:spcPct val="150000"/>
              </a:lnSpc>
            </a:pPr>
            <a:r>
              <a:rPr lang="en-US" sz="1800"/>
              <a:t>airline = airline mentioned in the tweet</a:t>
            </a:r>
          </a:p>
          <a:p>
            <a:pPr lvl="2">
              <a:lnSpc>
                <a:spcPct val="150000"/>
              </a:lnSpc>
            </a:pPr>
            <a:r>
              <a:rPr lang="en-US" sz="1600"/>
              <a:t>Six possible: American, Delta, Southwest, United, US Airway, Virgin America</a:t>
            </a:r>
          </a:p>
          <a:p>
            <a:pPr lvl="1">
              <a:lnSpc>
                <a:spcPct val="150000"/>
              </a:lnSpc>
            </a:pPr>
            <a:r>
              <a:rPr lang="en-US" sz="1800"/>
              <a:t>text = the entire tweet itself</a:t>
            </a:r>
          </a:p>
          <a:p>
            <a:pPr lvl="1">
              <a:lnSpc>
                <a:spcPct val="150000"/>
              </a:lnSpc>
            </a:pPr>
            <a:r>
              <a:rPr lang="en-US" sz="1800"/>
              <a:t>airline_sentiment_confidence = confidence score pertaining to the sentiment assigned to the tweet</a:t>
            </a:r>
          </a:p>
          <a:p>
            <a:pPr lvl="1">
              <a:lnSpc>
                <a:spcPct val="150000"/>
              </a:lnSpc>
            </a:pPr>
            <a:r>
              <a:rPr lang="en-US" sz="1800"/>
              <a:t>Other variables such as negativereason_gold and airline_sentiment_gold were not described by the creator</a:t>
            </a:r>
          </a:p>
          <a:p>
            <a:pPr lvl="1">
              <a:lnSpc>
                <a:spcPct val="150000"/>
              </a:lnSpc>
            </a:pPr>
            <a:endParaRPr lang="en-US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1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8487-CA95-E949-915D-97798CBE2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46" y="194019"/>
            <a:ext cx="8596668" cy="1320800"/>
          </a:xfrm>
        </p:spPr>
        <p:txBody>
          <a:bodyPr/>
          <a:lstStyle/>
          <a:p>
            <a:r>
              <a:rPr lang="en-US" dirty="0"/>
              <a:t>Airline 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B68CE-95BD-6141-90B7-369898193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704" y="854419"/>
            <a:ext cx="9210247" cy="2752939"/>
          </a:xfrm>
        </p:spPr>
        <p:txBody>
          <a:bodyPr/>
          <a:lstStyle/>
          <a:p>
            <a:r>
              <a:rPr lang="en-US" dirty="0"/>
              <a:t>Breakdowns of the number of tweets per airline and the sentiment of the tweets graphed below</a:t>
            </a:r>
          </a:p>
          <a:p>
            <a:r>
              <a:rPr lang="en-US" dirty="0"/>
              <a:t>United was the most tweeted about, while Virgin America was mentioned significantly less than every other airline</a:t>
            </a:r>
          </a:p>
          <a:p>
            <a:r>
              <a:rPr lang="en-US" dirty="0"/>
              <a:t>Every airline had more negatively focused tweets, which is understandable because it is more likely for an individual to tweet when they are frustrated than happy</a:t>
            </a:r>
          </a:p>
          <a:p>
            <a:r>
              <a:rPr lang="en-US" dirty="0"/>
              <a:t>United, US Airways, and American had a significantly high ratio of negative tweets to positive, indicating a weakness in customer satisfaction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771DA3B-F706-F143-B7AB-3B2EDD7BDA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9008233"/>
              </p:ext>
            </p:extLst>
          </p:nvPr>
        </p:nvGraphicFramePr>
        <p:xfrm>
          <a:off x="4600507" y="3691740"/>
          <a:ext cx="5156444" cy="2972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652ED76-02A4-4346-8C99-D26FF5C4DF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5293510"/>
              </p:ext>
            </p:extLst>
          </p:nvPr>
        </p:nvGraphicFramePr>
        <p:xfrm>
          <a:off x="194385" y="4427037"/>
          <a:ext cx="4233288" cy="2236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16325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24360-1FDB-4949-9636-604AD140A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677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Causes of Negative Reviews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EB35F761-5ACC-428E-A104-177B90E0D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076060"/>
            <a:ext cx="9109761" cy="1320800"/>
          </a:xfrm>
        </p:spPr>
        <p:txBody>
          <a:bodyPr>
            <a:normAutofit/>
          </a:bodyPr>
          <a:lstStyle/>
          <a:p>
            <a:r>
              <a:rPr lang="en-US" sz="1500" dirty="0"/>
              <a:t>Common theme is poor customer service is the primary motivation behind customers writing negative tweets</a:t>
            </a:r>
          </a:p>
          <a:p>
            <a:r>
              <a:rPr lang="en-US" sz="1500" dirty="0"/>
              <a:t>Followed by delayed/late flights, indicating that these two aspects of the business need to be improved upon to maximize consumer satisfaction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A0E1747-07B2-A44F-BC56-98E51C885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13594" y="2396860"/>
            <a:ext cx="3354853" cy="4215477"/>
          </a:xfrm>
        </p:spPr>
        <p:txBody>
          <a:bodyPr>
            <a:normAutofit/>
          </a:bodyPr>
          <a:lstStyle/>
          <a:p>
            <a:r>
              <a:rPr lang="en-US" sz="1600" dirty="0"/>
              <a:t>Some airlines struggled more than others in specific areas</a:t>
            </a:r>
          </a:p>
          <a:p>
            <a:r>
              <a:rPr lang="en-US" sz="1600" dirty="0"/>
              <a:t>There are aspects the airlines are doing fairly well on, specifically damaged luggage and long lines</a:t>
            </a:r>
          </a:p>
          <a:p>
            <a:pPr lvl="1"/>
            <a:r>
              <a:rPr lang="en-US" sz="1400" dirty="0"/>
              <a:t>Miniscule numbers of consumers indicated these to be issues in their tweets</a:t>
            </a:r>
          </a:p>
          <a:p>
            <a:r>
              <a:rPr lang="en-US" sz="1600" dirty="0"/>
              <a:t>Customer service is a fixable issue that can be looked into based on the additional data in the dataset</a:t>
            </a:r>
          </a:p>
          <a:p>
            <a:endParaRPr lang="en-US" sz="1500" dirty="0"/>
          </a:p>
          <a:p>
            <a:endParaRPr lang="en-US" sz="1500" dirty="0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6D24BE02-0E6F-104B-9627-0742FCB2A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5" y="2255661"/>
            <a:ext cx="6448571" cy="449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69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E90F5-B2C5-314F-ACA9-88A07A0E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035" y="156238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Key Words Relation to Positive Tweets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E3880FF-CBA9-564D-B5EB-202E483FB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886" y="1025124"/>
            <a:ext cx="4491613" cy="56766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Found key words within the tweets that could play roles in the most commonly occurring issue that arose: customer service</a:t>
            </a:r>
          </a:p>
          <a:p>
            <a:r>
              <a:rPr lang="en-US" dirty="0"/>
              <a:t>The keyword free could give the airlines insight on whether offering more loyalty rewards or free benefits to customers would be beneficial</a:t>
            </a:r>
          </a:p>
          <a:p>
            <a:pPr lvl="1"/>
            <a:r>
              <a:rPr lang="en-US" dirty="0"/>
              <a:t>Each tweet that included the word ”free” was 5.3% more likely to be positive than the average tweet</a:t>
            </a:r>
          </a:p>
          <a:p>
            <a:pPr lvl="1"/>
            <a:r>
              <a:rPr lang="en-US" dirty="0"/>
              <a:t>This is a moderate increase and will ultimately be a decision of the company on whether offering free benefits will not be too costly</a:t>
            </a:r>
          </a:p>
          <a:p>
            <a:r>
              <a:rPr lang="en-US" dirty="0"/>
              <a:t>The keyword app will illustrate whether people are having positive experiences with the application or not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0334B82-2FBC-604A-90D1-EDFDEC5AC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3499" y="3276776"/>
            <a:ext cx="5977034" cy="35812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Every tweet that contained “app” were 5% less likely to be positive than the average</a:t>
            </a:r>
          </a:p>
          <a:p>
            <a:pPr lvl="1"/>
            <a:r>
              <a:rPr lang="en-US" dirty="0"/>
              <a:t>This indicates that the applications for the airlines need work in order to enhance the consumer experience, as it is currently hurting customer satisfaction </a:t>
            </a:r>
          </a:p>
          <a:p>
            <a:r>
              <a:rPr lang="en-US" dirty="0"/>
              <a:t>Looking for $ within each tweet will depict the consumers’ viewpoint on the pricing/value of the airlines</a:t>
            </a:r>
          </a:p>
          <a:p>
            <a:pPr lvl="1"/>
            <a:r>
              <a:rPr lang="en-US" dirty="0"/>
              <a:t>Every time a dollar sign is included in a tweet, it is 12% less likely to be positive, indicating the consumer base does not see reasonable value in the pricing of the airlines’ services. 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8D390A0-84EB-CC45-AB97-5E86C3F81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781" y="816638"/>
            <a:ext cx="4204989" cy="242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26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2E21-3F7B-7B45-8F2F-D8B41BB48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04" y="212087"/>
            <a:ext cx="9310728" cy="1320800"/>
          </a:xfrm>
        </p:spPr>
        <p:txBody>
          <a:bodyPr/>
          <a:lstStyle/>
          <a:p>
            <a:r>
              <a:rPr lang="en-US" dirty="0"/>
              <a:t>Airlines’ Overall Impact on Positive Reviews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10D513-C63F-6541-8806-548B337C6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6832" y="4515856"/>
            <a:ext cx="3270259" cy="3044457"/>
          </a:xfrm>
        </p:spPr>
        <p:txBody>
          <a:bodyPr/>
          <a:lstStyle/>
          <a:p>
            <a:r>
              <a:rPr lang="en-US" dirty="0"/>
              <a:t>Overall, despite the size of many of the industry leaders, as they continue to grow, they increasingly struggle to satisfy their consumer base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BE2133-5E69-3548-9E28-5C406DDE7F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004" y="1045221"/>
            <a:ext cx="5652185" cy="5486207"/>
          </a:xfrm>
        </p:spPr>
        <p:txBody>
          <a:bodyPr/>
          <a:lstStyle/>
          <a:p>
            <a:r>
              <a:rPr lang="en-US" dirty="0"/>
              <a:t>Ran a regression model against each airline and a dummy on whether a tweet was positive or not (neutral/negative)</a:t>
            </a:r>
          </a:p>
          <a:p>
            <a:r>
              <a:rPr lang="en-US" dirty="0"/>
              <a:t>US Airways has the lowest coefficient of the bunch, indicating that a tweet that mentions them is 15% less likely to be positive than the average tweet</a:t>
            </a:r>
          </a:p>
          <a:p>
            <a:r>
              <a:rPr lang="en-US" dirty="0"/>
              <a:t>American Airlines, Southwest, and United all have negative coefficients, implying their higher likelihood of receiving a negative tweet</a:t>
            </a:r>
          </a:p>
          <a:p>
            <a:r>
              <a:rPr lang="en-US" dirty="0"/>
              <a:t>Virgin America has the highest coefficient of 5.7%, indicating a happier consumer base in comparison to the other airlines</a:t>
            </a:r>
          </a:p>
          <a:p>
            <a:r>
              <a:rPr lang="en-US" dirty="0"/>
              <a:t>The scale of each airline is important to consider</a:t>
            </a:r>
          </a:p>
          <a:p>
            <a:pPr lvl="1"/>
            <a:r>
              <a:rPr lang="en-US" dirty="0"/>
              <a:t>Smaller airlines have to receive much fewer positive tweets to have a positive coefficient</a:t>
            </a: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F1DCCB50-50E9-214C-94CC-D1146CB37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95945"/>
            <a:ext cx="3686830" cy="28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7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5A77-D397-5742-9FEA-F9D4F476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8412"/>
            <a:ext cx="8596668" cy="1320800"/>
          </a:xfrm>
        </p:spPr>
        <p:txBody>
          <a:bodyPr/>
          <a:lstStyle/>
          <a:p>
            <a:r>
              <a:rPr lang="en-US" dirty="0"/>
              <a:t>Action Steps Taken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C8AD8-5A86-E742-8DDF-A2E2CF9E2F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306286"/>
            <a:ext cx="4184035" cy="5325626"/>
          </a:xfrm>
        </p:spPr>
        <p:txBody>
          <a:bodyPr>
            <a:normAutofit/>
          </a:bodyPr>
          <a:lstStyle/>
          <a:p>
            <a:r>
              <a:rPr lang="en-US" dirty="0"/>
              <a:t>After cleaning the data, created dummy variables for:</a:t>
            </a:r>
          </a:p>
          <a:p>
            <a:pPr lvl="1"/>
            <a:r>
              <a:rPr lang="en-US" dirty="0"/>
              <a:t>Finding key words within the variable text</a:t>
            </a:r>
          </a:p>
          <a:p>
            <a:pPr lvl="1"/>
            <a:r>
              <a:rPr lang="en-US" dirty="0"/>
              <a:t>Each airline</a:t>
            </a:r>
          </a:p>
          <a:p>
            <a:pPr lvl="1"/>
            <a:r>
              <a:rPr lang="en-US" dirty="0" err="1"/>
              <a:t>airline_sentiment</a:t>
            </a:r>
            <a:endParaRPr lang="en-US" dirty="0"/>
          </a:p>
          <a:p>
            <a:r>
              <a:rPr lang="en-US" dirty="0"/>
              <a:t>Utilized pivot tables to depict the breakdown of tweets per airline and the positivity/negativity rates and graphed the results</a:t>
            </a:r>
          </a:p>
          <a:p>
            <a:r>
              <a:rPr lang="en-US" dirty="0"/>
              <a:t>Graphed the totals of each reason from all negative tweets about each airline to find the most common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6708B-DE98-974C-87D7-27EF9DF92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5668" y="1306286"/>
            <a:ext cx="4184034" cy="5223302"/>
          </a:xfrm>
        </p:spPr>
        <p:txBody>
          <a:bodyPr>
            <a:normAutofit/>
          </a:bodyPr>
          <a:lstStyle/>
          <a:p>
            <a:r>
              <a:rPr lang="en-US" dirty="0"/>
              <a:t>Based on the most common issue, I found key words within each tweet to see its impact on consumer satisfaction</a:t>
            </a:r>
          </a:p>
          <a:p>
            <a:r>
              <a:rPr lang="en-US" dirty="0"/>
              <a:t>Ran a regression model that predicted for a positive tweet based off the keywords I chose about customer service, the most common issue</a:t>
            </a:r>
          </a:p>
          <a:p>
            <a:r>
              <a:rPr lang="en-US" dirty="0"/>
              <a:t>Ran another regression model that also predicted for a positive tweet based on the airline mentioned in the tweet</a:t>
            </a:r>
          </a:p>
          <a:p>
            <a:pPr lvl="1"/>
            <a:r>
              <a:rPr lang="en-US" dirty="0"/>
              <a:t>Showed an overall image of how each airline was doing in terms of customer satisfaction on Twitter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68271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875</Words>
  <Application>Microsoft Macintosh PowerPoint</Application>
  <PresentationFormat>Widescreen</PresentationFormat>
  <Paragraphs>66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Twitter Airline Sentiment</vt:lpstr>
      <vt:lpstr>Appendix</vt:lpstr>
      <vt:lpstr>Dataset Breakdown</vt:lpstr>
      <vt:lpstr>Airline Summaries</vt:lpstr>
      <vt:lpstr>Causes of Negative Reviews</vt:lpstr>
      <vt:lpstr>Key Words Relation to Positive Tweets</vt:lpstr>
      <vt:lpstr>Airlines’ Overall Impact on Positive Reviews</vt:lpstr>
      <vt:lpstr>Action Steps Taken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Airline Sentiment</dc:title>
  <dc:creator>Microsoft Office User</dc:creator>
  <cp:lastModifiedBy>Microsoft Office User</cp:lastModifiedBy>
  <cp:revision>5</cp:revision>
  <dcterms:created xsi:type="dcterms:W3CDTF">2021-10-01T09:56:45Z</dcterms:created>
  <dcterms:modified xsi:type="dcterms:W3CDTF">2021-10-01T10:23:11Z</dcterms:modified>
</cp:coreProperties>
</file>